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96" r:id="rId1"/>
  </p:sldMasterIdLst>
  <p:sldIdLst>
    <p:sldId id="256" r:id="rId2"/>
    <p:sldId id="259" r:id="rId3"/>
    <p:sldId id="260" r:id="rId4"/>
    <p:sldId id="278" r:id="rId5"/>
    <p:sldId id="273" r:id="rId6"/>
    <p:sldId id="280" r:id="rId7"/>
    <p:sldId id="274" r:id="rId8"/>
    <p:sldId id="261" r:id="rId9"/>
    <p:sldId id="262" r:id="rId10"/>
    <p:sldId id="263" r:id="rId11"/>
    <p:sldId id="264" r:id="rId12"/>
    <p:sldId id="283" r:id="rId13"/>
    <p:sldId id="272" r:id="rId14"/>
    <p:sldId id="276" r:id="rId15"/>
    <p:sldId id="277" r:id="rId16"/>
    <p:sldId id="266" r:id="rId17"/>
    <p:sldId id="282" r:id="rId18"/>
    <p:sldId id="269" r:id="rId19"/>
    <p:sldId id="279" r:id="rId20"/>
    <p:sldId id="270" r:id="rId21"/>
    <p:sldId id="284" r:id="rId22"/>
    <p:sldId id="285" r:id="rId23"/>
    <p:sldId id="267" r:id="rId24"/>
    <p:sldId id="281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Z\Desktop\SzSzBMFU_2017\Maps\NGM_Munkanelk_2010_2016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Z\Desktop\SzSzBMFU_2017\Maps\NGM_Munkanelk_2010_2016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Z\Desktop\SzSzBMFU_2017\Maps\NGM_Munkanelk_2010_2016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Z\Desktop\SzSzBMFU_2017\Maps\NGM_Munkanelk_2010_2016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Z\Desktop\SzSzBMFU_2017\Maps\NGM_Munkanelk_2010_2016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atisztikai_adatok\TEIR\Megyei_stat_adatok_rendszere_munkaero_felme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Munka2!$A$2</c:f>
              <c:strCache>
                <c:ptCount val="1"/>
                <c:pt idx="0">
                  <c:v>Munkanélküliek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Munka2!$B$1:$G$1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Munka2!$B$2:$G$2</c:f>
              <c:numCache>
                <c:formatCode>0</c:formatCode>
                <c:ptCount val="6"/>
                <c:pt idx="0">
                  <c:v>61702.916666666672</c:v>
                </c:pt>
                <c:pt idx="1">
                  <c:v>59995.333333333307</c:v>
                </c:pt>
                <c:pt idx="2">
                  <c:v>55660.749999999993</c:v>
                </c:pt>
                <c:pt idx="3">
                  <c:v>45695.833333333365</c:v>
                </c:pt>
                <c:pt idx="4">
                  <c:v>39064.333333333328</c:v>
                </c:pt>
                <c:pt idx="5">
                  <c:v>32605.333333333321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711-4A00-835E-6A4E431C4D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997952"/>
        <c:axId val="33999488"/>
      </c:barChart>
      <c:catAx>
        <c:axId val="3399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99488"/>
        <c:crosses val="autoZero"/>
        <c:auto val="1"/>
        <c:lblAlgn val="ctr"/>
        <c:lblOffset val="100"/>
        <c:noMultiLvlLbl val="0"/>
      </c:catAx>
      <c:valAx>
        <c:axId val="339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399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Munka1!$L$17</c:f>
              <c:strCache>
                <c:ptCount val="1"/>
                <c:pt idx="0">
                  <c:v>2011</c:v>
                </c:pt>
              </c:strCache>
            </c:strRef>
          </c:tx>
          <c:invertIfNegative val="0"/>
          <c:cat>
            <c:strRef>
              <c:f>Munka1!$K$18:$K$27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Munka1!$L$18:$L$27</c:f>
              <c:numCache>
                <c:formatCode>0</c:formatCode>
                <c:ptCount val="10"/>
                <c:pt idx="0">
                  <c:v>2906.583333333338</c:v>
                </c:pt>
                <c:pt idx="1">
                  <c:v>1791.833333333331</c:v>
                </c:pt>
                <c:pt idx="2">
                  <c:v>5410.4166666666752</c:v>
                </c:pt>
                <c:pt idx="3">
                  <c:v>9286.2500000000018</c:v>
                </c:pt>
                <c:pt idx="4">
                  <c:v>8286.2500000000018</c:v>
                </c:pt>
                <c:pt idx="5">
                  <c:v>4008.9166666666647</c:v>
                </c:pt>
                <c:pt idx="6">
                  <c:v>5016.9166666666752</c:v>
                </c:pt>
                <c:pt idx="7">
                  <c:v>17585.583333333336</c:v>
                </c:pt>
                <c:pt idx="8">
                  <c:v>2671</c:v>
                </c:pt>
                <c:pt idx="9">
                  <c:v>4739.1666666666815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8BF-4C89-8915-DE0058E0FED4}"/>
            </c:ext>
          </c:extLst>
        </c:ser>
        <c:ser>
          <c:idx val="1"/>
          <c:order val="1"/>
          <c:tx>
            <c:strRef>
              <c:f>Munka1!$M$17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Munka1!$K$18:$K$27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Munka1!$M$18:$M$27</c:f>
              <c:numCache>
                <c:formatCode>0</c:formatCode>
                <c:ptCount val="10"/>
                <c:pt idx="0">
                  <c:v>2850.25</c:v>
                </c:pt>
                <c:pt idx="1">
                  <c:v>1698.6666666666667</c:v>
                </c:pt>
                <c:pt idx="2">
                  <c:v>4731.5</c:v>
                </c:pt>
                <c:pt idx="3">
                  <c:v>8867.9166666666551</c:v>
                </c:pt>
                <c:pt idx="4">
                  <c:v>8399.0000000000018</c:v>
                </c:pt>
                <c:pt idx="5">
                  <c:v>3825.7500000000005</c:v>
                </c:pt>
                <c:pt idx="6">
                  <c:v>4866.3333333333285</c:v>
                </c:pt>
                <c:pt idx="7">
                  <c:v>17609.75</c:v>
                </c:pt>
                <c:pt idx="8">
                  <c:v>2662.166666666662</c:v>
                </c:pt>
                <c:pt idx="9">
                  <c:v>4484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8BF-4C89-8915-DE0058E0FED4}"/>
            </c:ext>
          </c:extLst>
        </c:ser>
        <c:ser>
          <c:idx val="2"/>
          <c:order val="2"/>
          <c:tx>
            <c:strRef>
              <c:f>Munka1!$N$17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Munka1!$K$18:$K$27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Munka1!$N$18:$N$27</c:f>
              <c:numCache>
                <c:formatCode>0</c:formatCode>
                <c:ptCount val="10"/>
                <c:pt idx="0">
                  <c:v>2806.9166666666647</c:v>
                </c:pt>
                <c:pt idx="1">
                  <c:v>1508.4166666666695</c:v>
                </c:pt>
                <c:pt idx="2">
                  <c:v>4451.75</c:v>
                </c:pt>
                <c:pt idx="3">
                  <c:v>7828.3333333333285</c:v>
                </c:pt>
                <c:pt idx="4">
                  <c:v>7526.7500000000009</c:v>
                </c:pt>
                <c:pt idx="5">
                  <c:v>3334.25</c:v>
                </c:pt>
                <c:pt idx="6">
                  <c:v>4514.0833333333285</c:v>
                </c:pt>
                <c:pt idx="7">
                  <c:v>16576.75</c:v>
                </c:pt>
                <c:pt idx="8">
                  <c:v>2482.583333333338</c:v>
                </c:pt>
                <c:pt idx="9">
                  <c:v>4630.9166666666752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BF-4C89-8915-DE0058E0FED4}"/>
            </c:ext>
          </c:extLst>
        </c:ser>
        <c:ser>
          <c:idx val="3"/>
          <c:order val="3"/>
          <c:tx>
            <c:strRef>
              <c:f>Munka1!$O$17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Munka1!$K$18:$K$27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Munka1!$O$18:$O$27</c:f>
              <c:numCache>
                <c:formatCode>0</c:formatCode>
                <c:ptCount val="10"/>
                <c:pt idx="0">
                  <c:v>2265.7500000000005</c:v>
                </c:pt>
                <c:pt idx="1">
                  <c:v>1185.833333333331</c:v>
                </c:pt>
                <c:pt idx="2">
                  <c:v>3290.5833333333389</c:v>
                </c:pt>
                <c:pt idx="3">
                  <c:v>6449.6666666666815</c:v>
                </c:pt>
                <c:pt idx="4">
                  <c:v>6214.1666666666815</c:v>
                </c:pt>
                <c:pt idx="5">
                  <c:v>2872.666666666662</c:v>
                </c:pt>
                <c:pt idx="6">
                  <c:v>3779.583333333338</c:v>
                </c:pt>
                <c:pt idx="7">
                  <c:v>13966.25</c:v>
                </c:pt>
                <c:pt idx="8">
                  <c:v>2227.583333333338</c:v>
                </c:pt>
                <c:pt idx="9">
                  <c:v>3443.7499999999968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8BF-4C89-8915-DE0058E0FED4}"/>
            </c:ext>
          </c:extLst>
        </c:ser>
        <c:ser>
          <c:idx val="4"/>
          <c:order val="4"/>
          <c:tx>
            <c:strRef>
              <c:f>Munka1!$P$17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cat>
            <c:strRef>
              <c:f>Munka1!$K$18:$K$27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Munka1!$P$18:$P$27</c:f>
              <c:numCache>
                <c:formatCode>0</c:formatCode>
                <c:ptCount val="10"/>
                <c:pt idx="0">
                  <c:v>1869.416666666669</c:v>
                </c:pt>
                <c:pt idx="1">
                  <c:v>1086.333333333331</c:v>
                </c:pt>
                <c:pt idx="2">
                  <c:v>2884.666666666662</c:v>
                </c:pt>
                <c:pt idx="3">
                  <c:v>5518.6666666666815</c:v>
                </c:pt>
                <c:pt idx="4">
                  <c:v>5228.1666666666843</c:v>
                </c:pt>
                <c:pt idx="5">
                  <c:v>2292.166666666662</c:v>
                </c:pt>
                <c:pt idx="6">
                  <c:v>3116.2499999999968</c:v>
                </c:pt>
                <c:pt idx="7">
                  <c:v>12204.75</c:v>
                </c:pt>
                <c:pt idx="8">
                  <c:v>2005.1666666666665</c:v>
                </c:pt>
                <c:pt idx="9">
                  <c:v>2858.75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8BF-4C89-8915-DE0058E0FED4}"/>
            </c:ext>
          </c:extLst>
        </c:ser>
        <c:ser>
          <c:idx val="5"/>
          <c:order val="5"/>
          <c:tx>
            <c:strRef>
              <c:f>Munka1!$Q$17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cat>
            <c:strRef>
              <c:f>Munka1!$K$18:$K$27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Munka1!$Q$18:$Q$27</c:f>
              <c:numCache>
                <c:formatCode>0</c:formatCode>
                <c:ptCount val="10"/>
                <c:pt idx="0">
                  <c:v>1590.083333333331</c:v>
                </c:pt>
                <c:pt idx="1">
                  <c:v>951</c:v>
                </c:pt>
                <c:pt idx="2">
                  <c:v>2711.6666666666611</c:v>
                </c:pt>
                <c:pt idx="3">
                  <c:v>4248.5833333333285</c:v>
                </c:pt>
                <c:pt idx="4">
                  <c:v>4397.3333333333285</c:v>
                </c:pt>
                <c:pt idx="5">
                  <c:v>2131.9166666666647</c:v>
                </c:pt>
                <c:pt idx="6">
                  <c:v>2892.583333333338</c:v>
                </c:pt>
                <c:pt idx="7">
                  <c:v>9651.6666666666551</c:v>
                </c:pt>
                <c:pt idx="8">
                  <c:v>1764.333333333331</c:v>
                </c:pt>
                <c:pt idx="9">
                  <c:v>2266.166666666662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BF-4C89-8915-DE0058E0FE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067584"/>
        <c:axId val="34069120"/>
      </c:barChart>
      <c:catAx>
        <c:axId val="3406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 sz="1600"/>
            </a:pPr>
            <a:endParaRPr lang="hu-HU"/>
          </a:p>
        </c:txPr>
        <c:crossAx val="34069120"/>
        <c:crosses val="autoZero"/>
        <c:auto val="1"/>
        <c:lblAlgn val="ctr"/>
        <c:lblOffset val="100"/>
        <c:noMultiLvlLbl val="0"/>
      </c:catAx>
      <c:valAx>
        <c:axId val="34069120"/>
        <c:scaling>
          <c:orientation val="minMax"/>
          <c:max val="18000"/>
        </c:scaling>
        <c:delete val="0"/>
        <c:axPos val="l"/>
        <c:majorGridlines/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hu-HU"/>
          </a:p>
        </c:txPr>
        <c:crossAx val="34067584"/>
        <c:crosses val="autoZero"/>
        <c:crossBetween val="between"/>
      </c:valAx>
    </c:plotArea>
    <c:legend>
      <c:legendPos val="b"/>
      <c:overlay val="0"/>
      <c:txPr>
        <a:bodyPr rot="0" vert="horz"/>
        <a:lstStyle/>
        <a:p>
          <a:pPr>
            <a:defRPr/>
          </a:pPr>
          <a:endParaRPr lang="hu-H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Munka2!$A$3</c:f>
              <c:strCache>
                <c:ptCount val="1"/>
                <c:pt idx="0">
                  <c:v>Közfoglalkoztatottak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Munka2!$D$1:$G$1</c:f>
              <c:numCache>
                <c:formatCode>General</c:formatCode>
                <c:ptCount val="4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</c:numCache>
            </c:numRef>
          </c:cat>
          <c:val>
            <c:numRef>
              <c:f>Munka2!$D$3:$G$3</c:f>
              <c:numCache>
                <c:formatCode>0</c:formatCode>
                <c:ptCount val="4"/>
                <c:pt idx="0">
                  <c:v>18265</c:v>
                </c:pt>
                <c:pt idx="1">
                  <c:v>24907</c:v>
                </c:pt>
                <c:pt idx="2">
                  <c:v>32762.416666666657</c:v>
                </c:pt>
                <c:pt idx="3">
                  <c:v>37067.166666666613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0E6-404E-8493-9A172606C0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121600"/>
        <c:axId val="34123136"/>
      </c:barChart>
      <c:catAx>
        <c:axId val="3412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23136"/>
        <c:crosses val="autoZero"/>
        <c:auto val="1"/>
        <c:lblAlgn val="ctr"/>
        <c:lblOffset val="100"/>
        <c:noMultiLvlLbl val="0"/>
      </c:catAx>
      <c:valAx>
        <c:axId val="3412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2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Munka1!$N$62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Munka1!$M$63:$M$72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Munka1!$N$63:$N$72</c:f>
              <c:numCache>
                <c:formatCode>0</c:formatCode>
                <c:ptCount val="10"/>
                <c:pt idx="0">
                  <c:v>976</c:v>
                </c:pt>
                <c:pt idx="1">
                  <c:v>879</c:v>
                </c:pt>
                <c:pt idx="2">
                  <c:v>2799</c:v>
                </c:pt>
                <c:pt idx="3">
                  <c:v>2381</c:v>
                </c:pt>
                <c:pt idx="4">
                  <c:v>2187</c:v>
                </c:pt>
                <c:pt idx="5">
                  <c:v>1084</c:v>
                </c:pt>
                <c:pt idx="6">
                  <c:v>1734</c:v>
                </c:pt>
                <c:pt idx="7" formatCode="0.0">
                  <c:v>3407</c:v>
                </c:pt>
                <c:pt idx="8">
                  <c:v>876</c:v>
                </c:pt>
                <c:pt idx="9">
                  <c:v>1942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5B8-4CDB-93AE-EFCF426BB7C5}"/>
            </c:ext>
          </c:extLst>
        </c:ser>
        <c:ser>
          <c:idx val="1"/>
          <c:order val="1"/>
          <c:tx>
            <c:strRef>
              <c:f>Munka1!$O$62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Munka1!$M$63:$M$72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Munka1!$O$63:$O$72</c:f>
              <c:numCache>
                <c:formatCode>0</c:formatCode>
                <c:ptCount val="10"/>
                <c:pt idx="0">
                  <c:v>1403</c:v>
                </c:pt>
                <c:pt idx="1">
                  <c:v>1182</c:v>
                </c:pt>
                <c:pt idx="2">
                  <c:v>3602</c:v>
                </c:pt>
                <c:pt idx="3">
                  <c:v>3066</c:v>
                </c:pt>
                <c:pt idx="4">
                  <c:v>3060</c:v>
                </c:pt>
                <c:pt idx="5">
                  <c:v>1362</c:v>
                </c:pt>
                <c:pt idx="6">
                  <c:v>2343</c:v>
                </c:pt>
                <c:pt idx="7" formatCode="0.0">
                  <c:v>5117</c:v>
                </c:pt>
                <c:pt idx="8">
                  <c:v>1039</c:v>
                </c:pt>
                <c:pt idx="9">
                  <c:v>2733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5B8-4CDB-93AE-EFCF426BB7C5}"/>
            </c:ext>
          </c:extLst>
        </c:ser>
        <c:ser>
          <c:idx val="2"/>
          <c:order val="2"/>
          <c:tx>
            <c:strRef>
              <c:f>Munka1!$P$62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Munka1!$M$63:$M$72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Munka1!$P$63:$P$72</c:f>
              <c:numCache>
                <c:formatCode>0</c:formatCode>
                <c:ptCount val="10"/>
                <c:pt idx="0">
                  <c:v>1987.75</c:v>
                </c:pt>
                <c:pt idx="1">
                  <c:v>1479.083333333331</c:v>
                </c:pt>
                <c:pt idx="2">
                  <c:v>4135.8333333333285</c:v>
                </c:pt>
                <c:pt idx="3">
                  <c:v>4322.8333333333285</c:v>
                </c:pt>
                <c:pt idx="4">
                  <c:v>4129</c:v>
                </c:pt>
                <c:pt idx="5">
                  <c:v>2030.333333333331</c:v>
                </c:pt>
                <c:pt idx="6">
                  <c:v>2998.083333333338</c:v>
                </c:pt>
                <c:pt idx="7" formatCode="0.0">
                  <c:v>6357.5833333333285</c:v>
                </c:pt>
                <c:pt idx="8">
                  <c:v>1426.9166666666686</c:v>
                </c:pt>
                <c:pt idx="9">
                  <c:v>3895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5B8-4CDB-93AE-EFCF426BB7C5}"/>
            </c:ext>
          </c:extLst>
        </c:ser>
        <c:ser>
          <c:idx val="3"/>
          <c:order val="3"/>
          <c:tx>
            <c:strRef>
              <c:f>Munka1!$Q$62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Munka1!$M$63:$M$72</c:f>
              <c:strCache>
                <c:ptCount val="10"/>
                <c:pt idx="0">
                  <c:v>Baktalórántházi</c:v>
                </c:pt>
                <c:pt idx="1">
                  <c:v>Csengeri</c:v>
                </c:pt>
                <c:pt idx="2">
                  <c:v>Fehérgyarmati</c:v>
                </c:pt>
                <c:pt idx="3">
                  <c:v>Kisvárdai</c:v>
                </c:pt>
                <c:pt idx="4">
                  <c:v>Mátészalkai</c:v>
                </c:pt>
                <c:pt idx="5">
                  <c:v>Nagykállói</c:v>
                </c:pt>
                <c:pt idx="6">
                  <c:v>Nyírbátori</c:v>
                </c:pt>
                <c:pt idx="7">
                  <c:v>Nyíregyházi</c:v>
                </c:pt>
                <c:pt idx="8">
                  <c:v>Tiszavasvári</c:v>
                </c:pt>
                <c:pt idx="9">
                  <c:v>Vásárosnaményi</c:v>
                </c:pt>
              </c:strCache>
            </c:strRef>
          </c:cat>
          <c:val>
            <c:numRef>
              <c:f>Munka1!$Q$63:$Q$72</c:f>
              <c:numCache>
                <c:formatCode>0</c:formatCode>
                <c:ptCount val="10"/>
                <c:pt idx="0">
                  <c:v>2148.9166666666647</c:v>
                </c:pt>
                <c:pt idx="1">
                  <c:v>1554.583333333331</c:v>
                </c:pt>
                <c:pt idx="2">
                  <c:v>4569.9166666666752</c:v>
                </c:pt>
                <c:pt idx="3">
                  <c:v>4671.6666666666815</c:v>
                </c:pt>
                <c:pt idx="4">
                  <c:v>4859.8333333333285</c:v>
                </c:pt>
                <c:pt idx="5">
                  <c:v>2148.4999999999995</c:v>
                </c:pt>
                <c:pt idx="6">
                  <c:v>3240.5833333333376</c:v>
                </c:pt>
                <c:pt idx="7">
                  <c:v>7900.75</c:v>
                </c:pt>
                <c:pt idx="8">
                  <c:v>1582</c:v>
                </c:pt>
                <c:pt idx="9">
                  <c:v>4390.4166666666752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5B8-4CDB-93AE-EFCF426BB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174464"/>
        <c:axId val="34176000"/>
      </c:barChart>
      <c:catAx>
        <c:axId val="3417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76000"/>
        <c:crosses val="autoZero"/>
        <c:auto val="1"/>
        <c:lblAlgn val="ctr"/>
        <c:lblOffset val="100"/>
        <c:noMultiLvlLbl val="0"/>
      </c:catAx>
      <c:valAx>
        <c:axId val="34176000"/>
        <c:scaling>
          <c:orientation val="minMax"/>
          <c:max val="8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174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Munka2!$A$2</c:f>
              <c:strCache>
                <c:ptCount val="1"/>
                <c:pt idx="0">
                  <c:v>Munkanélküliek száma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Munka2!$B$1:$G$1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Munka2!$B$2:$G$2</c:f>
              <c:numCache>
                <c:formatCode>0</c:formatCode>
                <c:ptCount val="6"/>
                <c:pt idx="0">
                  <c:v>61702.916666666672</c:v>
                </c:pt>
                <c:pt idx="1">
                  <c:v>59995.333333333307</c:v>
                </c:pt>
                <c:pt idx="2">
                  <c:v>55660.749999999993</c:v>
                </c:pt>
                <c:pt idx="3">
                  <c:v>45695.833333333365</c:v>
                </c:pt>
                <c:pt idx="4">
                  <c:v>39064.333333333328</c:v>
                </c:pt>
                <c:pt idx="5">
                  <c:v>32605.333333333321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2E4-4AE9-9755-D8DAA55BC3BD}"/>
            </c:ext>
          </c:extLst>
        </c:ser>
        <c:ser>
          <c:idx val="1"/>
          <c:order val="1"/>
          <c:tx>
            <c:strRef>
              <c:f>Munka2!$A$3</c:f>
              <c:strCache>
                <c:ptCount val="1"/>
                <c:pt idx="0">
                  <c:v>Közfoglalkoztatottak száma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Munka2!$B$1:$G$1</c:f>
              <c:numCache>
                <c:formatCode>General</c:formatCode>
                <c:ptCount val="6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</c:numCache>
            </c:numRef>
          </c:cat>
          <c:val>
            <c:numRef>
              <c:f>Munka2!$B$3:$G$3</c:f>
              <c:numCache>
                <c:formatCode>General</c:formatCode>
                <c:ptCount val="6"/>
                <c:pt idx="2" formatCode="0">
                  <c:v>18265</c:v>
                </c:pt>
                <c:pt idx="3" formatCode="0">
                  <c:v>24907</c:v>
                </c:pt>
                <c:pt idx="4" formatCode="0">
                  <c:v>32762.416666666657</c:v>
                </c:pt>
                <c:pt idx="5" formatCode="0">
                  <c:v>37067.166666666613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2E4-4AE9-9755-D8DAA55BC3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4446336"/>
        <c:axId val="34452224"/>
      </c:barChart>
      <c:catAx>
        <c:axId val="3444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52224"/>
        <c:crosses val="autoZero"/>
        <c:auto val="1"/>
        <c:lblAlgn val="ctr"/>
        <c:lblOffset val="100"/>
        <c:noMultiLvlLbl val="0"/>
      </c:catAx>
      <c:valAx>
        <c:axId val="3445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4446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Munka1!$A$3</c:f>
              <c:strCache>
                <c:ptCount val="1"/>
                <c:pt idx="0">
                  <c:v>Foglalkoztatási ráta (15-64 éves)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Munka1!$B$2:$G$2</c:f>
              <c:numCache>
                <c:formatCode>General</c:formatCode>
                <c:ptCount val="6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</c:numCache>
            </c:numRef>
          </c:cat>
          <c:val>
            <c:numRef>
              <c:f>Munka1!$B$3:$G$3</c:f>
              <c:numCache>
                <c:formatCode>#.#######</c:formatCode>
                <c:ptCount val="6"/>
                <c:pt idx="0" formatCode="#.####">
                  <c:v>46.4</c:v>
                </c:pt>
                <c:pt idx="1">
                  <c:v>47</c:v>
                </c:pt>
                <c:pt idx="2" formatCode="0.0">
                  <c:v>50.3</c:v>
                </c:pt>
                <c:pt idx="3" formatCode="#.####">
                  <c:v>51.4</c:v>
                </c:pt>
                <c:pt idx="4" formatCode="#.####">
                  <c:v>55.100000000000009</c:v>
                </c:pt>
                <c:pt idx="5" formatCode="General">
                  <c:v>51.1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9C-4464-9E50-A5A81CDC91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5202944"/>
        <c:axId val="35204480"/>
      </c:barChart>
      <c:catAx>
        <c:axId val="3520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204480"/>
        <c:crosses val="autoZero"/>
        <c:auto val="1"/>
        <c:lblAlgn val="ctr"/>
        <c:lblOffset val="100"/>
        <c:noMultiLvlLbl val="0"/>
      </c:catAx>
      <c:valAx>
        <c:axId val="35204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.####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35202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u-H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Lekerekített téglalap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Téglalap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Téglalap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Lekerekített téglalap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églalap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églalap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Lekerekített téglalap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artalom helye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églalap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Téglalap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dirty="0" smtClean="0"/>
              <a:t>Kép beszúrásához kattintson az ikonra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Lekerekített téglalap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9D99C6-D984-4355-8393-4788AFE30DD3}" type="datetimeFigureOut">
              <a:rPr lang="hu-HU" smtClean="0"/>
              <a:pPr/>
              <a:t>2017.05.26.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5EC654F-B5DF-4A55-AA34-4876C7707B56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PARTNERI TALÁLKOZÓ</a:t>
            </a:r>
          </a:p>
          <a:p>
            <a:endParaRPr lang="hu-H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r>
              <a:rPr lang="hu-H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2017. MÁRCIUS 7.</a:t>
            </a:r>
            <a:endParaRPr lang="hu-H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cap="all" dirty="0" smtClean="0"/>
              <a:t>Foglalkoztatási együttműködések szabolcs-Szatmár-bereg megyében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2400" cy="1143000"/>
          </a:xfrm>
        </p:spPr>
        <p:txBody>
          <a:bodyPr>
            <a:noAutofit/>
          </a:bodyPr>
          <a:lstStyle/>
          <a:p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Munkanélküliek számának alakulása Szabolcs-Szatmár-Bereg megye munkaerő-piaci körzetenként 2011 és 2016 között (fő)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i="1" dirty="0" smtClean="0"/>
              <a:t>Forrás: TEIR- NGM</a:t>
            </a:r>
            <a:endParaRPr lang="hu-HU" sz="2200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700808"/>
          <a:ext cx="756084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:\Users\ASZ\Desktop\SzSzBMFU_2017\Maps\2017_03_02_Munkanelkuliseg_relativ_mutato2011_2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6048712" cy="640871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84168" y="2132856"/>
            <a:ext cx="2843808" cy="1143000"/>
          </a:xfrm>
        </p:spPr>
        <p:txBody>
          <a:bodyPr>
            <a:noAutofit/>
          </a:bodyPr>
          <a:lstStyle/>
          <a:p>
            <a:pPr algn="ctr"/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Munkanélküliség </a:t>
            </a:r>
            <a:b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térbeli koncentrációja 2011-2015</a:t>
            </a:r>
            <a:b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i="1" dirty="0" smtClean="0"/>
              <a:t>Forrás: TEIR- NGM, KSH adatai alapján saját szerkesztés</a:t>
            </a:r>
            <a:r>
              <a:rPr lang="hu-HU" sz="2200" dirty="0" smtClean="0"/>
              <a:t/>
            </a:r>
            <a:br>
              <a:rPr lang="hu-HU" sz="2200" dirty="0" smtClean="0"/>
            </a:br>
            <a:endParaRPr lang="hu-H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ak.attila\AppData\Local\Microsoft\Windows\Temporary Internet Files\Content.Outlook\XWUG9P5J\Kozfoglalkoztatottsag_relativ_mutato_2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3" y="260648"/>
            <a:ext cx="8849465" cy="6400934"/>
          </a:xfrm>
          <a:prstGeom prst="rect">
            <a:avLst/>
          </a:prstGeom>
          <a:noFill/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rmAutofit/>
          </a:bodyPr>
          <a:lstStyle/>
          <a:p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Közfoglalkoztatás</a:t>
            </a:r>
            <a:endParaRPr lang="hu-H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Közfoglalkoztatottak számának alakulása 2013 és 2016 között Szabolcs-Szatmár-Bereg megyében (fő)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i="1" dirty="0" smtClean="0"/>
              <a:t>Forrás: TEIR- BM</a:t>
            </a:r>
            <a:endParaRPr lang="hu-HU" sz="2400" i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899592" y="1412776"/>
          <a:ext cx="7776864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100" dirty="0" smtClean="0"/>
              <a:t>Közfoglalkoztatottak számának alakulása Szabolcs-Szatmár-Bereg megye munkaerő-piaci körzetenként 2013 és 2016 között (fő)</a:t>
            </a:r>
            <a:br>
              <a:rPr lang="hu-HU" sz="2100" dirty="0" smtClean="0"/>
            </a:br>
            <a:r>
              <a:rPr lang="hu-HU" sz="2100" dirty="0" smtClean="0"/>
              <a:t>Forrás: TEIR- BM</a:t>
            </a:r>
            <a:endParaRPr lang="hu-HU" sz="21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400" dirty="0" smtClean="0"/>
              <a:t>A munka korú népesség (15-64 éves) közfoglalkoztatási mutatójának alakulása 2013 és 2015 között Szabolcs-Szatmár-Bereg megyében (%)</a:t>
            </a:r>
            <a:endParaRPr lang="hu-HU" sz="2400" dirty="0"/>
          </a:p>
        </p:txBody>
      </p:sp>
      <p:pic>
        <p:nvPicPr>
          <p:cNvPr id="4" name="Kép 3" descr="C:\Users\ASZ\Desktop\SzSzBMFU_2017\Maps\2017_03_02_Kozfoglalkoztatas_relativ_mutato_2013-2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92485"/>
            <a:ext cx="7200800" cy="5132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Munkanélküliek és közfoglalkoztatottak számának alakulása 2011 és 2016 között Szabolcs-Szatmár-Bereg megyében (fő)</a:t>
            </a:r>
            <a:r>
              <a:rPr lang="hu-HU" sz="2200" dirty="0" smtClean="0"/>
              <a:t/>
            </a:r>
            <a:br>
              <a:rPr lang="hu-HU" sz="2200" dirty="0" smtClean="0"/>
            </a:br>
            <a:r>
              <a:rPr lang="hu-HU" sz="2200" i="1" dirty="0" smtClean="0"/>
              <a:t>Forrás: TEIR- NGM, BM</a:t>
            </a:r>
            <a:endParaRPr lang="hu-HU" sz="2200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899592" y="1628800"/>
          <a:ext cx="784887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Szabolcs-Szatmár-Bereg megye foglalkoztatási rátája 2010 és 2015 között (%)</a:t>
            </a:r>
            <a:br>
              <a:rPr lang="hu-H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600" i="1" dirty="0" smtClean="0"/>
              <a:t>Forrás: TEIR, KSH</a:t>
            </a:r>
            <a:endParaRPr lang="hu-HU" sz="2600" i="1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331640" y="1916832"/>
          <a:ext cx="662473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Vállalkozások számának térbeli koncentrációja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 descr="C:\Users\ASZ\Desktop\SzSzBMFU_2017\Maps\2017_02_28_Vallalkozasok_szama_20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272808" cy="5328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Vállalkozások ágazati megoszlása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2017_03_03_Vallalatok_agazatonkenti_megoszla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2736"/>
            <a:ext cx="7998116" cy="5543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Foglalkoztatási paktumok Szabolcs-Szatmár-Bereg megyében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7" name="Picture 3" descr="C:\Users\deak.attila\AppData\Local\Microsoft\Windows\Temporary Internet Files\Content.Outlook\XWUG9P5J\2017_03_01_Paktumteru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81453"/>
            <a:ext cx="7920880" cy="5287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7772400" cy="810344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100 (TOP 88) térbeli koncentrációja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TOP_100_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80652"/>
            <a:ext cx="7591351" cy="534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772400" cy="882352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Célcsoportok azonosítása</a:t>
            </a:r>
            <a:endParaRPr lang="hu-H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u-HU" sz="1800" dirty="0" smtClean="0">
                <a:latin typeface="+mj-lt"/>
              </a:rPr>
              <a:t>A fejlesztés közvetlen célcsoportja a program területén – Szabolcs-Szatmár-Bereg megye területe Nyíregyháza megyeszékhely kivételével – élő hátrányos helyzetű személyek, valamint inaktívak. A</a:t>
            </a:r>
          </a:p>
          <a:p>
            <a:r>
              <a:rPr lang="hu-HU" sz="1800" dirty="0" smtClean="0">
                <a:latin typeface="+mj-lt"/>
              </a:rPr>
              <a:t> Felhívás szerint a programba kerülés szempontjából hátrányos helyzetű személy: </a:t>
            </a:r>
          </a:p>
          <a:p>
            <a:pPr lvl="1"/>
            <a:r>
              <a:rPr lang="hu-HU" sz="1800" dirty="0" smtClean="0">
                <a:latin typeface="+mj-lt"/>
              </a:rPr>
              <a:t>alacsony iskolai végzettségűek</a:t>
            </a:r>
          </a:p>
          <a:p>
            <a:pPr lvl="1"/>
            <a:r>
              <a:rPr lang="hu-HU" sz="1800" dirty="0" smtClean="0">
                <a:latin typeface="+mj-lt"/>
              </a:rPr>
              <a:t>25 év alatti fiatalok, vagy 30 év alatti pályakezdő álláskeresők</a:t>
            </a:r>
          </a:p>
          <a:p>
            <a:pPr lvl="1"/>
            <a:r>
              <a:rPr lang="hu-HU" sz="1800" dirty="0" smtClean="0">
                <a:latin typeface="+mj-lt"/>
              </a:rPr>
              <a:t>50 év felettiek</a:t>
            </a:r>
          </a:p>
          <a:p>
            <a:pPr lvl="1"/>
            <a:r>
              <a:rPr lang="hu-HU" sz="1800" dirty="0" err="1" smtClean="0">
                <a:latin typeface="+mj-lt"/>
              </a:rPr>
              <a:t>GYED-ről</a:t>
            </a:r>
            <a:r>
              <a:rPr lang="hu-HU" sz="1800" dirty="0" smtClean="0">
                <a:latin typeface="+mj-lt"/>
              </a:rPr>
              <a:t>, </a:t>
            </a:r>
            <a:r>
              <a:rPr lang="hu-HU" sz="1800" dirty="0" err="1" smtClean="0">
                <a:latin typeface="+mj-lt"/>
              </a:rPr>
              <a:t>GYES-ről</a:t>
            </a:r>
            <a:r>
              <a:rPr lang="hu-HU" sz="1800" dirty="0" smtClean="0">
                <a:latin typeface="+mj-lt"/>
              </a:rPr>
              <a:t>, ápolási díjról visszatérők, vagy legalább egy gyermeket egyedül nevelő felnőttek</a:t>
            </a:r>
          </a:p>
          <a:p>
            <a:pPr lvl="1"/>
            <a:r>
              <a:rPr lang="hu-HU" sz="1800" dirty="0" smtClean="0">
                <a:latin typeface="+mj-lt"/>
              </a:rPr>
              <a:t>foglalkoztatást helyettesítő támogatásban részesülők</a:t>
            </a:r>
          </a:p>
          <a:p>
            <a:pPr lvl="1"/>
            <a:r>
              <a:rPr lang="hu-HU" sz="1800" dirty="0" smtClean="0">
                <a:latin typeface="+mj-lt"/>
              </a:rPr>
              <a:t>Tartós munkanélküliséggel veszélyeztetettek (A tartós munkanélküliséggel veszélyeztetett kategóriába a legalább 3 hónapja folyamatosan az álláskeresői nyilvántartásban szereplő személyek tartoznak)</a:t>
            </a:r>
          </a:p>
          <a:p>
            <a:pPr lvl="1"/>
            <a:r>
              <a:rPr lang="hu-HU" sz="1800" dirty="0" smtClean="0">
                <a:latin typeface="+mj-lt"/>
              </a:rPr>
              <a:t>Megváltozott munkaképességűek</a:t>
            </a:r>
          </a:p>
          <a:p>
            <a:pPr lvl="1"/>
            <a:r>
              <a:rPr lang="hu-HU" sz="1800" dirty="0" smtClean="0">
                <a:latin typeface="+mj-lt"/>
              </a:rPr>
              <a:t>Roma nemzetiséghez tartozó személyek</a:t>
            </a:r>
          </a:p>
          <a:p>
            <a:endParaRPr lang="hu-HU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quarter" idx="1"/>
          </p:nvPr>
        </p:nvGraphicFramePr>
        <p:xfrm>
          <a:off x="-2" y="0"/>
          <a:ext cx="9144002" cy="6858001"/>
        </p:xfrm>
        <a:graphic>
          <a:graphicData uri="http://schemas.openxmlformats.org/drawingml/2006/table">
            <a:tbl>
              <a:tblPr/>
              <a:tblGrid>
                <a:gridCol w="1068237"/>
                <a:gridCol w="783331"/>
                <a:gridCol w="600038"/>
                <a:gridCol w="746029"/>
                <a:gridCol w="620619"/>
                <a:gridCol w="770468"/>
                <a:gridCol w="733810"/>
                <a:gridCol w="848287"/>
                <a:gridCol w="1068880"/>
                <a:gridCol w="1063734"/>
                <a:gridCol w="840569"/>
              </a:tblGrid>
              <a:tr h="2042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Calibri"/>
                          <a:ea typeface="Calibri"/>
                          <a:cs typeface="Times New Roman"/>
                        </a:rPr>
                        <a:t>Járás megnevezése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Alacsony iskolai végzettségű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2015. év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 év alatti fiatal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2015. év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 év alatti pályakezdő</a:t>
                      </a:r>
                      <a:endParaRPr lang="hu-H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2015. év</a:t>
                      </a:r>
                      <a:endParaRPr lang="hu-H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50 év feletti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2015. év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GYES/</a:t>
                      </a:r>
                      <a:r>
                        <a:rPr lang="hu-HU" sz="1000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GYED-ről</a:t>
                      </a: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, ápolási díjról visszatérők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Legalább egy gyermeket egyedül nevelő felnőtt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Foglalkoztatást helyettesítő támogatásban részesülők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(átlagos havi száma 2015.03.01-től), 2015. év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Tartós munkanélküliséggel veszélyeztetettek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2017.01.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Nyilvántartott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megváltozott munkaképességűek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2015.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Roma nemzetiséghez tartozó személyek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(fő)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3E2"/>
                    </a:solidFill>
                  </a:tcPr>
                </a:tc>
              </a:tr>
              <a:tr h="257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Nyíregyházi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1072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581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431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619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93370" algn="ctr"/>
                          <a:tab pos="587375" algn="r"/>
                        </a:tabLs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1087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3 039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153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Times New Roman"/>
                        </a:rPr>
                        <a:t>Komplex programmal fejlesztendő járások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51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Baktalórántházai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792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318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213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397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1114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885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138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Csengeri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385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239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164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189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612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444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Fehérgyarmati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1251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620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368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552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1541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1 303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72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Ibrányi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896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479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366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362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1132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696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131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Kemecsei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813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448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312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320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789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593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Mátészalkai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2298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1114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818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943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2956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2 388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231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Nyírbátori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1673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893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611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526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1891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1 455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137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514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Vásárosnaményi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937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513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364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472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1445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1 049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Záhonyi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786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454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334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307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1210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862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Fejlesztendő járások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Nagykállói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930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508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288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460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975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1 239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78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Tiszavasvári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856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482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310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422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783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1 007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  <a:tr h="271437">
                <a:tc grid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b="1" dirty="0">
                          <a:solidFill>
                            <a:srgbClr val="FFFFFF"/>
                          </a:solidFill>
                          <a:latin typeface="Calibri"/>
                          <a:ea typeface="Times New Roman"/>
                          <a:cs typeface="Arial"/>
                        </a:rPr>
                        <a:t>Kedvezményezett járás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71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latin typeface="Calibri"/>
                          <a:ea typeface="Times New Roman"/>
                          <a:cs typeface="Arial"/>
                        </a:rPr>
                        <a:t>Kisvárdai</a:t>
                      </a:r>
                      <a:endParaRPr lang="hu-H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1266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900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615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630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n.a.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1643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1 298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Calibri"/>
                          <a:ea typeface="Calibri"/>
                          <a:cs typeface="Times New Roman"/>
                        </a:rPr>
                        <a:t>106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err="1">
                          <a:latin typeface="Calibri"/>
                          <a:ea typeface="Calibri"/>
                          <a:cs typeface="Times New Roman"/>
                        </a:rPr>
                        <a:t>n.a</a:t>
                      </a:r>
                      <a:r>
                        <a:rPr lang="hu-HU" sz="1200" dirty="0">
                          <a:latin typeface="Calibri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59039" marR="59039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</a:tr>
            </a:tbl>
          </a:graphicData>
        </a:graphic>
      </p:graphicFrame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hu-H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hu-H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3017838" cy="9525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Szükséges képzések azonosításának problematikája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99592" y="1772816"/>
            <a:ext cx="7772400" cy="4572000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hu-HU" dirty="0" smtClean="0">
                <a:latin typeface="+mj-lt"/>
              </a:rPr>
              <a:t>Kormányhivatal képzési jegyzéke</a:t>
            </a:r>
          </a:p>
          <a:p>
            <a:pPr lvl="1">
              <a:buNone/>
            </a:pPr>
            <a:endParaRPr lang="hu-HU" dirty="0" smtClean="0">
              <a:latin typeface="+mj-lt"/>
            </a:endParaRPr>
          </a:p>
          <a:p>
            <a:pPr lvl="1"/>
            <a:r>
              <a:rPr lang="hu-HU" dirty="0" smtClean="0">
                <a:latin typeface="+mj-lt"/>
              </a:rPr>
              <a:t>Kormányhivatal által végzett vállalkozói igényfelmérések</a:t>
            </a:r>
          </a:p>
          <a:p>
            <a:pPr lvl="1">
              <a:buNone/>
            </a:pPr>
            <a:endParaRPr lang="hu-HU" dirty="0" smtClean="0">
              <a:latin typeface="+mj-lt"/>
            </a:endParaRPr>
          </a:p>
          <a:p>
            <a:pPr lvl="1"/>
            <a:r>
              <a:rPr lang="hu-HU" dirty="0" smtClean="0">
                <a:latin typeface="+mj-lt"/>
              </a:rPr>
              <a:t>Kereskedelmi és Iparkamara által végzett vállalkozói kutatások</a:t>
            </a:r>
          </a:p>
          <a:p>
            <a:pPr lvl="1">
              <a:buNone/>
            </a:pPr>
            <a:endParaRPr lang="hu-HU" dirty="0" smtClean="0">
              <a:latin typeface="+mj-lt"/>
            </a:endParaRPr>
          </a:p>
          <a:p>
            <a:pPr lvl="1"/>
            <a:r>
              <a:rPr lang="hu-HU" dirty="0" smtClean="0">
                <a:latin typeface="+mj-lt"/>
              </a:rPr>
              <a:t>Szabolcs-Szatmár-Bereg Megyei Fejlesztési és Képzési Bizottság ajánlása</a:t>
            </a:r>
          </a:p>
          <a:p>
            <a:pPr lvl="1">
              <a:buNone/>
            </a:pPr>
            <a:endParaRPr lang="hu-HU" dirty="0" smtClean="0">
              <a:latin typeface="+mj-lt"/>
            </a:endParaRPr>
          </a:p>
          <a:p>
            <a:pPr lvl="1"/>
            <a:r>
              <a:rPr lang="hu-HU" dirty="0" smtClean="0">
                <a:latin typeface="+mj-lt"/>
              </a:rPr>
              <a:t>Szakképzési centrumok</a:t>
            </a:r>
          </a:p>
          <a:p>
            <a:pPr lvl="1">
              <a:buNone/>
            </a:pPr>
            <a:endParaRPr lang="hu-HU" dirty="0" smtClean="0">
              <a:latin typeface="+mj-lt"/>
            </a:endParaRPr>
          </a:p>
          <a:p>
            <a:pPr lvl="1"/>
            <a:r>
              <a:rPr lang="hu-HU" dirty="0" smtClean="0">
                <a:latin typeface="+mj-lt"/>
              </a:rPr>
              <a:t>Felnőttképzéssel foglalkozó szervezetek </a:t>
            </a:r>
          </a:p>
          <a:p>
            <a:pPr lvl="1">
              <a:buNone/>
            </a:pPr>
            <a:endParaRPr lang="hu-HU" dirty="0" smtClean="0">
              <a:latin typeface="+mj-lt"/>
            </a:endParaRPr>
          </a:p>
          <a:p>
            <a:pPr lvl="1"/>
            <a:r>
              <a:rPr lang="hu-HU" u="sng" dirty="0" smtClean="0">
                <a:latin typeface="+mj-lt"/>
              </a:rPr>
              <a:t>Kormányhivatalnál megjelenő képzési igények</a:t>
            </a:r>
          </a:p>
          <a:p>
            <a:pPr lvl="1"/>
            <a:endParaRPr lang="hu-HU" u="sng" dirty="0" smtClean="0">
              <a:latin typeface="+mj-lt"/>
            </a:endParaRPr>
          </a:p>
          <a:p>
            <a:pPr lvl="1"/>
            <a:r>
              <a:rPr lang="hu-HU" u="sng" dirty="0" err="1" smtClean="0">
                <a:latin typeface="+mj-lt"/>
              </a:rPr>
              <a:t>Paktumirodábákban</a:t>
            </a:r>
            <a:r>
              <a:rPr lang="hu-HU" u="sng" dirty="0" smtClean="0">
                <a:latin typeface="+mj-lt"/>
              </a:rPr>
              <a:t> megjelenő képzési igények</a:t>
            </a:r>
          </a:p>
          <a:p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Köszönöm megtisztelő figyelmüket!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Főbb szakmai dokumentumok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Megvalósíthatósági tanulmány</a:t>
            </a:r>
          </a:p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Foglalkoztatási helyzetelemzés</a:t>
            </a:r>
          </a:p>
          <a:p>
            <a:pPr>
              <a:buNone/>
            </a:pP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Foglalkoztatási stratégia</a:t>
            </a:r>
          </a:p>
          <a:p>
            <a:pPr>
              <a:buNone/>
            </a:pP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Akcióterv</a:t>
            </a:r>
          </a:p>
          <a:p>
            <a:pPr>
              <a:buNone/>
            </a:pP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Projekttervek</a:t>
            </a:r>
          </a:p>
          <a:p>
            <a:pPr>
              <a:buNone/>
            </a:pPr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Monitoring kézikönyv</a:t>
            </a:r>
          </a:p>
          <a:p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Adat és információ 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99592" y="1556792"/>
            <a:ext cx="7772400" cy="4572000"/>
          </a:xfrm>
        </p:spPr>
        <p:txBody>
          <a:bodyPr>
            <a:normAutofit fontScale="85000" lnSpcReduction="10000"/>
          </a:bodyPr>
          <a:lstStyle/>
          <a:p>
            <a:r>
              <a:rPr lang="hu-HU" dirty="0" smtClean="0">
                <a:latin typeface="+mj-lt"/>
              </a:rPr>
              <a:t>Területi Információs Rendszer</a:t>
            </a:r>
          </a:p>
          <a:p>
            <a:r>
              <a:rPr lang="hu-HU" dirty="0" smtClean="0">
                <a:latin typeface="+mj-lt"/>
              </a:rPr>
              <a:t>KSH T-STAR adatbázis</a:t>
            </a:r>
          </a:p>
          <a:p>
            <a:r>
              <a:rPr lang="hu-HU" dirty="0" smtClean="0">
                <a:latin typeface="+mj-lt"/>
              </a:rPr>
              <a:t>KSH megyei statisztikai évkönyv</a:t>
            </a:r>
          </a:p>
          <a:p>
            <a:r>
              <a:rPr lang="hu-HU" dirty="0" smtClean="0">
                <a:latin typeface="+mj-lt"/>
              </a:rPr>
              <a:t>Belügyminisztérium közfoglalkoztatási adatai</a:t>
            </a:r>
          </a:p>
          <a:p>
            <a:r>
              <a:rPr lang="hu-HU" dirty="0" smtClean="0">
                <a:latin typeface="+mj-lt"/>
              </a:rPr>
              <a:t>Nemzetgazdasági Minisztérium munkanélküliségi adatok</a:t>
            </a:r>
          </a:p>
          <a:p>
            <a:r>
              <a:rPr lang="hu-HU" dirty="0" smtClean="0">
                <a:latin typeface="+mj-lt"/>
              </a:rPr>
              <a:t>Nemzeti Foglalkoztatási Szolgálat adatbázisa</a:t>
            </a:r>
          </a:p>
          <a:p>
            <a:r>
              <a:rPr lang="hu-HU" dirty="0" smtClean="0">
                <a:latin typeface="+mj-lt"/>
              </a:rPr>
              <a:t>Munkaerő-gazdálkodási felmérések</a:t>
            </a:r>
          </a:p>
          <a:p>
            <a:r>
              <a:rPr lang="hu-HU" dirty="0" smtClean="0">
                <a:latin typeface="+mj-lt"/>
              </a:rPr>
              <a:t>Prognózis elemzések</a:t>
            </a:r>
          </a:p>
          <a:p>
            <a:r>
              <a:rPr lang="hu-HU" dirty="0" smtClean="0">
                <a:latin typeface="+mj-lt"/>
              </a:rPr>
              <a:t>Megyei szakképzés fejlesztési koncepciók</a:t>
            </a:r>
          </a:p>
          <a:p>
            <a:r>
              <a:rPr lang="hu-HU" dirty="0" smtClean="0">
                <a:latin typeface="+mj-lt"/>
              </a:rPr>
              <a:t>Gazdaság és Vállalkozáskutató Intézet által végzett kutatások</a:t>
            </a:r>
          </a:p>
          <a:p>
            <a:r>
              <a:rPr lang="hu-HU" dirty="0" smtClean="0">
                <a:latin typeface="+mj-lt"/>
              </a:rPr>
              <a:t>TOP 100</a:t>
            </a:r>
          </a:p>
          <a:p>
            <a:r>
              <a:rPr lang="hu-HU" dirty="0" smtClean="0">
                <a:latin typeface="+mj-lt"/>
              </a:rPr>
              <a:t>Mélyinterjúk, fókuszcsoportos interjúk</a:t>
            </a:r>
          </a:p>
          <a:p>
            <a:endParaRPr lang="hu-HU" dirty="0" smtClean="0">
              <a:latin typeface="+mj-lt"/>
            </a:endParaRPr>
          </a:p>
          <a:p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elemzés módszertana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99592" y="1700808"/>
            <a:ext cx="7772400" cy="4572000"/>
          </a:xfrm>
        </p:spPr>
        <p:txBody>
          <a:bodyPr/>
          <a:lstStyle/>
          <a:p>
            <a:r>
              <a:rPr lang="hu-HU" dirty="0" smtClean="0">
                <a:latin typeface="+mj-lt"/>
              </a:rPr>
              <a:t>A helyzetelemzés struktúrája:</a:t>
            </a:r>
          </a:p>
          <a:p>
            <a:pPr lvl="1"/>
            <a:r>
              <a:rPr lang="hu-HU" dirty="0" smtClean="0">
                <a:latin typeface="+mj-lt"/>
              </a:rPr>
              <a:t>Idősoros: 2010-2016</a:t>
            </a:r>
          </a:p>
          <a:p>
            <a:pPr lvl="1"/>
            <a:r>
              <a:rPr lang="hu-HU" dirty="0" smtClean="0">
                <a:latin typeface="+mj-lt"/>
              </a:rPr>
              <a:t>Térbeli állapot ismertetése</a:t>
            </a:r>
          </a:p>
          <a:p>
            <a:pPr lvl="1"/>
            <a:r>
              <a:rPr lang="hu-HU" dirty="0" smtClean="0">
                <a:latin typeface="+mj-lt"/>
              </a:rPr>
              <a:t>Térbeli állapot változása</a:t>
            </a:r>
          </a:p>
          <a:p>
            <a:endParaRPr lang="hu-HU" dirty="0" smtClean="0">
              <a:latin typeface="+mj-lt"/>
            </a:endParaRPr>
          </a:p>
          <a:p>
            <a:r>
              <a:rPr lang="hu-HU" dirty="0" smtClean="0">
                <a:latin typeface="+mj-lt"/>
              </a:rPr>
              <a:t>Térbeli vizsgálatok szintjei:</a:t>
            </a:r>
          </a:p>
          <a:p>
            <a:pPr lvl="1"/>
            <a:r>
              <a:rPr lang="hu-HU" dirty="0" smtClean="0">
                <a:latin typeface="+mj-lt"/>
              </a:rPr>
              <a:t>Országos kitekintés</a:t>
            </a:r>
          </a:p>
          <a:p>
            <a:pPr lvl="1"/>
            <a:r>
              <a:rPr lang="hu-HU" dirty="0" smtClean="0">
                <a:latin typeface="+mj-lt"/>
              </a:rPr>
              <a:t>Járások</a:t>
            </a:r>
          </a:p>
          <a:p>
            <a:pPr lvl="1"/>
            <a:r>
              <a:rPr lang="hu-HU" dirty="0" smtClean="0">
                <a:latin typeface="+mj-lt"/>
              </a:rPr>
              <a:t>Munkaerő piaci körzetek</a:t>
            </a:r>
          </a:p>
          <a:p>
            <a:pPr lvl="1"/>
            <a:r>
              <a:rPr lang="hu-HU" dirty="0" smtClean="0">
                <a:latin typeface="+mj-lt"/>
              </a:rPr>
              <a:t>Települések</a:t>
            </a:r>
          </a:p>
          <a:p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7809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Foglalkoztatási helyzetelemzés főbb területei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899592" y="1628800"/>
            <a:ext cx="7772400" cy="4572000"/>
          </a:xfrm>
        </p:spPr>
        <p:txBody>
          <a:bodyPr>
            <a:normAutofit fontScale="92500" lnSpcReduction="10000"/>
          </a:bodyPr>
          <a:lstStyle/>
          <a:p>
            <a:r>
              <a:rPr lang="hu-HU" dirty="0" smtClean="0">
                <a:latin typeface="+mj-lt"/>
              </a:rPr>
              <a:t>Társadalmi helyzet rövid értékelése</a:t>
            </a:r>
          </a:p>
          <a:p>
            <a:r>
              <a:rPr lang="hu-HU" dirty="0" smtClean="0">
                <a:latin typeface="+mj-lt"/>
              </a:rPr>
              <a:t>Gazdasági helyzet rövid értékelése</a:t>
            </a:r>
          </a:p>
          <a:p>
            <a:r>
              <a:rPr lang="hu-HU" dirty="0" smtClean="0">
                <a:latin typeface="+mj-lt"/>
              </a:rPr>
              <a:t>Munkanélküliségi helyzet értékelése </a:t>
            </a:r>
          </a:p>
          <a:p>
            <a:r>
              <a:rPr lang="hu-HU" dirty="0" smtClean="0">
                <a:latin typeface="+mj-lt"/>
              </a:rPr>
              <a:t>Közfoglalkoztatási helyzet értékelése </a:t>
            </a:r>
          </a:p>
          <a:p>
            <a:r>
              <a:rPr lang="hu-HU" dirty="0" smtClean="0">
                <a:latin typeface="+mj-lt"/>
              </a:rPr>
              <a:t>Foglalkoztatottság, foglalkoztatottak összetétele, ágazati trendek</a:t>
            </a:r>
          </a:p>
          <a:p>
            <a:r>
              <a:rPr lang="hu-HU" dirty="0" smtClean="0">
                <a:latin typeface="+mj-lt"/>
              </a:rPr>
              <a:t>Vállalkozások helyzete, összetétele, térbeli struktúrája, ágazati trendek, nagy foglalkoztatók értékelése</a:t>
            </a:r>
          </a:p>
          <a:p>
            <a:r>
              <a:rPr lang="hu-HU" dirty="0" smtClean="0">
                <a:latin typeface="+mj-lt"/>
              </a:rPr>
              <a:t>Gazdaságfejlesztési irányok bemutatása</a:t>
            </a:r>
          </a:p>
          <a:p>
            <a:r>
              <a:rPr lang="hu-HU" dirty="0" smtClean="0">
                <a:latin typeface="+mj-lt"/>
              </a:rPr>
              <a:t>Szakképzési rendszer bemutatása</a:t>
            </a:r>
          </a:p>
          <a:p>
            <a:r>
              <a:rPr lang="hu-HU" dirty="0" smtClean="0">
                <a:latin typeface="+mj-lt"/>
              </a:rPr>
              <a:t>Igényfelmérések eredményeinek bemutatása</a:t>
            </a:r>
          </a:p>
          <a:p>
            <a:endParaRPr lang="hu-H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634082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Módszertani problémák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914400" y="980728"/>
            <a:ext cx="7772400" cy="5039072"/>
          </a:xfrm>
        </p:spPr>
        <p:txBody>
          <a:bodyPr>
            <a:noAutofit/>
          </a:bodyPr>
          <a:lstStyle/>
          <a:p>
            <a:r>
              <a:rPr lang="hu-HU" sz="1800" dirty="0" smtClean="0">
                <a:latin typeface="+mj-lt"/>
              </a:rPr>
              <a:t>Foglalkoztatottsági mutatók, foglalkoztatottak összetételének vizsgálatára csak népszámlálási adat áll rendelkezésre települési szinten (ez csak megyei szinten elemezhető)</a:t>
            </a:r>
          </a:p>
          <a:p>
            <a:pPr>
              <a:buNone/>
            </a:pPr>
            <a:endParaRPr lang="hu-HU" sz="1800" dirty="0" smtClean="0">
              <a:latin typeface="+mj-lt"/>
            </a:endParaRPr>
          </a:p>
          <a:p>
            <a:r>
              <a:rPr lang="hu-HU" sz="1800" dirty="0" smtClean="0">
                <a:latin typeface="+mj-lt"/>
              </a:rPr>
              <a:t>Ágazati trendek elemzése térben csak a vállalkozások oldaláról értékelhető</a:t>
            </a:r>
          </a:p>
          <a:p>
            <a:pPr>
              <a:buNone/>
            </a:pPr>
            <a:endParaRPr lang="hu-HU" sz="1800" dirty="0" smtClean="0">
              <a:latin typeface="+mj-lt"/>
            </a:endParaRPr>
          </a:p>
          <a:p>
            <a:pPr lvl="0"/>
            <a:r>
              <a:rPr lang="hu-HU" sz="1800" dirty="0" smtClean="0">
                <a:latin typeface="+mj-lt"/>
              </a:rPr>
              <a:t>Célcsoport létszámának meghatározása esetén: fő adatforrás a KSH 2015. évi adatai, illetve vannak olyan célcsoportok,amelyek esetében nem állnak rendelkezésre adatok, ezek:</a:t>
            </a:r>
          </a:p>
          <a:p>
            <a:pPr lvl="1"/>
            <a:r>
              <a:rPr lang="hu-HU" sz="1800" dirty="0" smtClean="0">
                <a:latin typeface="+mj-lt"/>
              </a:rPr>
              <a:t>GYES/</a:t>
            </a:r>
            <a:r>
              <a:rPr lang="hu-HU" sz="1800" dirty="0" err="1" smtClean="0">
                <a:latin typeface="+mj-lt"/>
              </a:rPr>
              <a:t>GYED-ről</a:t>
            </a:r>
            <a:r>
              <a:rPr lang="hu-HU" sz="1800" dirty="0" smtClean="0">
                <a:latin typeface="+mj-lt"/>
              </a:rPr>
              <a:t>, ápolási díjról visszatérők vagy legalább egy gyermeket egyedül nevelő felnőtt</a:t>
            </a:r>
          </a:p>
          <a:p>
            <a:pPr lvl="1"/>
            <a:r>
              <a:rPr lang="hu-HU" sz="1800" dirty="0" smtClean="0">
                <a:latin typeface="+mj-lt"/>
              </a:rPr>
              <a:t>Roma nemzetiséghez tartozó személyek </a:t>
            </a:r>
          </a:p>
          <a:p>
            <a:pPr lvl="1"/>
            <a:r>
              <a:rPr lang="hu-HU" sz="1800" dirty="0" smtClean="0">
                <a:latin typeface="+mj-lt"/>
              </a:rPr>
              <a:t>Inaktívak</a:t>
            </a:r>
          </a:p>
          <a:p>
            <a:pPr lvl="0"/>
            <a:endParaRPr lang="hu-HU" sz="1800" dirty="0" smtClean="0">
              <a:latin typeface="+mj-lt"/>
            </a:endParaRPr>
          </a:p>
          <a:p>
            <a:pPr lvl="0"/>
            <a:r>
              <a:rPr lang="hu-HU" sz="1800" dirty="0" smtClean="0">
                <a:latin typeface="+mj-lt"/>
              </a:rPr>
              <a:t>Munkanélküliség megoszlásának (nem, kor, iskolai végzettség) település szintű vizsgálata esetén csak a KSH munkaerő felmérésének negyedéves adatai állnak rendelkezésre</a:t>
            </a:r>
          </a:p>
          <a:p>
            <a:endParaRPr lang="hu-HU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unkanelkuliseg_relativ_mutato_20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8208912" cy="609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>
            <a:normAutofit fontScale="90000"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Munkanélküliség</a:t>
            </a:r>
            <a:b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2400" i="1" dirty="0" smtClean="0"/>
              <a:t>Forrás: TEIR- NGM, KSH adatai alapján saját szerkesztés</a:t>
            </a:r>
            <a:endParaRPr lang="hu-H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400" b="1" dirty="0" smtClean="0"/>
              <a:t>Munkanélküliek számának alakulása 2011 és 2016 között Szabolcs-Szatmár-Bereg megyében (fő)</a:t>
            </a:r>
            <a:br>
              <a:rPr lang="hu-HU" sz="2400" b="1" dirty="0" smtClean="0"/>
            </a:br>
            <a:r>
              <a:rPr lang="hu-HU" sz="2400" b="1" i="1" dirty="0" smtClean="0"/>
              <a:t>Forrás: TEIR- NGM</a:t>
            </a:r>
            <a:endParaRPr lang="hu-HU" sz="2400" b="1" i="1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683568" y="1700808"/>
          <a:ext cx="792088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észvény">
  <a:themeElements>
    <a:clrScheme name="Részvén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szvén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Részvén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355</TotalTime>
  <Words>790</Words>
  <Application>Microsoft Office PowerPoint</Application>
  <PresentationFormat>Diavetítés a képernyőre (4:3 oldalarány)</PresentationFormat>
  <Paragraphs>280</Paragraphs>
  <Slides>24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Részvény</vt:lpstr>
      <vt:lpstr>Foglalkoztatási együttműködések szabolcs-Szatmár-bereg megyében</vt:lpstr>
      <vt:lpstr>Foglalkoztatási paktumok Szabolcs-Szatmár-Bereg megyében</vt:lpstr>
      <vt:lpstr>Főbb szakmai dokumentumok</vt:lpstr>
      <vt:lpstr>Adat és információ források</vt:lpstr>
      <vt:lpstr>Az elemzés módszertana</vt:lpstr>
      <vt:lpstr>Foglalkoztatási helyzetelemzés főbb területei</vt:lpstr>
      <vt:lpstr>Módszertani problémák</vt:lpstr>
      <vt:lpstr> Munkanélküliség Forrás: TEIR- NGM, KSH adatai alapján saját szerkesztés</vt:lpstr>
      <vt:lpstr>Munkanélküliek számának alakulása 2011 és 2016 között Szabolcs-Szatmár-Bereg megyében (fő) Forrás: TEIR- NGM</vt:lpstr>
      <vt:lpstr>Munkanélküliek számának alakulása Szabolcs-Szatmár-Bereg megye munkaerő-piaci körzetenként 2011 és 2016 között (fő) Forrás: TEIR- NGM</vt:lpstr>
      <vt:lpstr>Munkanélküliség  térbeli koncentrációja 2011-2015  Forrás: TEIR- NGM, KSH adatai alapján saját szerkesztés </vt:lpstr>
      <vt:lpstr>Közfoglalkoztatás</vt:lpstr>
      <vt:lpstr>Közfoglalkoztatottak számának alakulása 2013 és 2016 között Szabolcs-Szatmár-Bereg megyében (fő) Forrás: TEIR- BM</vt:lpstr>
      <vt:lpstr>Közfoglalkoztatottak számának alakulása Szabolcs-Szatmár-Bereg megye munkaerő-piaci körzetenként 2013 és 2016 között (fő) Forrás: TEIR- BM</vt:lpstr>
      <vt:lpstr>A munka korú népesség (15-64 éves) közfoglalkoztatási mutatójának alakulása 2013 és 2015 között Szabolcs-Szatmár-Bereg megyében (%)</vt:lpstr>
      <vt:lpstr>Munkanélküliek és közfoglalkoztatottak számának alakulása 2011 és 2016 között Szabolcs-Szatmár-Bereg megyében (fő) Forrás: TEIR- NGM, BM</vt:lpstr>
      <vt:lpstr>Szabolcs-Szatmár-Bereg megye foglalkoztatási rátája 2010 és 2015 között (%) Forrás: TEIR, KSH</vt:lpstr>
      <vt:lpstr>Vállalkozások számának térbeli koncentrációja</vt:lpstr>
      <vt:lpstr>Vállalkozások ágazati megoszlása</vt:lpstr>
      <vt:lpstr>TOP 100 (TOP 88) térbeli koncentrációja</vt:lpstr>
      <vt:lpstr>Célcsoportok azonosítása</vt:lpstr>
      <vt:lpstr>PowerPoint bemutató</vt:lpstr>
      <vt:lpstr>Szükséges képzések azonosításának problematikája</vt:lpstr>
      <vt:lpstr>Köszönöm megtisztelő figyelmüket!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Deák Attila</dc:creator>
  <cp:lastModifiedBy>Kicsakne Magdi</cp:lastModifiedBy>
  <cp:revision>20</cp:revision>
  <dcterms:created xsi:type="dcterms:W3CDTF">2017-03-06T17:39:55Z</dcterms:created>
  <dcterms:modified xsi:type="dcterms:W3CDTF">2017-05-26T07:52:27Z</dcterms:modified>
</cp:coreProperties>
</file>